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7772400" cy="10058400"/>
  <p:notesSz cx="6858000" cy="9144000"/>
  <p:embeddedFontLst>
    <p:embeddedFont>
      <p:font typeface="Bangers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(MS)" panose="020B0604020202020204" charset="0"/>
      <p:regular r:id="rId11"/>
    </p:embeddedFont>
    <p:embeddedFont>
      <p:font typeface="IBM Plex Sans" panose="020B0604020202020204" charset="0"/>
      <p:regular r:id="rId12"/>
    </p:embeddedFont>
    <p:embeddedFont>
      <p:font typeface="Montserrat" panose="020B0604020202020204" charset="0"/>
      <p:regular r:id="rId13"/>
    </p:embeddedFont>
    <p:embeddedFont>
      <p:font typeface="Open Sans" panose="020B0604020202020204" charset="0"/>
      <p:regular r:id="rId14"/>
    </p:embeddedFont>
    <p:embeddedFont>
      <p:font typeface="Open Sans Condense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2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8100" y="76200"/>
            <a:ext cx="7683503" cy="9906000"/>
            <a:chOff x="0" y="0"/>
            <a:chExt cx="7683500" cy="9906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7556500" cy="9779000"/>
            </a:xfrm>
            <a:custGeom>
              <a:avLst/>
              <a:gdLst/>
              <a:ahLst/>
              <a:cxnLst/>
              <a:rect l="l" t="t" r="r" b="b"/>
              <a:pathLst>
                <a:path w="7556500" h="9779000">
                  <a:moveTo>
                    <a:pt x="0" y="0"/>
                  </a:moveTo>
                  <a:lnTo>
                    <a:pt x="0" y="9779000"/>
                  </a:lnTo>
                  <a:lnTo>
                    <a:pt x="7556500" y="9779000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02006" y="2906141"/>
              <a:ext cx="7042532" cy="122174"/>
            </a:xfrm>
            <a:custGeom>
              <a:avLst/>
              <a:gdLst/>
              <a:ahLst/>
              <a:cxnLst/>
              <a:rect l="l" t="t" r="r" b="b"/>
              <a:pathLst>
                <a:path w="7042532" h="122174">
                  <a:moveTo>
                    <a:pt x="0" y="0"/>
                  </a:moveTo>
                  <a:cubicBezTo>
                    <a:pt x="2973832" y="2286"/>
                    <a:pt x="5666105" y="44323"/>
                    <a:pt x="7042532" y="109855"/>
                  </a:cubicBezTo>
                  <a:lnTo>
                    <a:pt x="7041897" y="122174"/>
                  </a:lnTo>
                  <a:cubicBezTo>
                    <a:pt x="5665852" y="56642"/>
                    <a:pt x="2973706" y="14605"/>
                    <a:pt x="1" y="12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66995" y="378085"/>
            <a:ext cx="7220464" cy="9308068"/>
          </a:xfrm>
          <a:custGeom>
            <a:avLst/>
            <a:gdLst/>
            <a:ahLst/>
            <a:cxnLst/>
            <a:rect l="l" t="t" r="r" b="b"/>
            <a:pathLst>
              <a:path w="7220464" h="9308068">
                <a:moveTo>
                  <a:pt x="0" y="0"/>
                </a:moveTo>
                <a:lnTo>
                  <a:pt x="7220465" y="0"/>
                </a:lnTo>
                <a:lnTo>
                  <a:pt x="7220465" y="9308068"/>
                </a:lnTo>
                <a:lnTo>
                  <a:pt x="0" y="9308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6872" y="3670792"/>
            <a:ext cx="1778146" cy="4606585"/>
          </a:xfrm>
          <a:custGeom>
            <a:avLst/>
            <a:gdLst/>
            <a:ahLst/>
            <a:cxnLst/>
            <a:rect l="l" t="t" r="r" b="b"/>
            <a:pathLst>
              <a:path w="1778146" h="4606585">
                <a:moveTo>
                  <a:pt x="0" y="0"/>
                </a:moveTo>
                <a:lnTo>
                  <a:pt x="1778146" y="0"/>
                </a:lnTo>
                <a:lnTo>
                  <a:pt x="1778146" y="4606585"/>
                </a:lnTo>
                <a:lnTo>
                  <a:pt x="0" y="4606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9337" y="3824040"/>
            <a:ext cx="1593875" cy="4606585"/>
          </a:xfrm>
          <a:custGeom>
            <a:avLst/>
            <a:gdLst/>
            <a:ahLst/>
            <a:cxnLst/>
            <a:rect l="l" t="t" r="r" b="b"/>
            <a:pathLst>
              <a:path w="1593875" h="4606585">
                <a:moveTo>
                  <a:pt x="0" y="0"/>
                </a:moveTo>
                <a:lnTo>
                  <a:pt x="1593875" y="0"/>
                </a:lnTo>
                <a:lnTo>
                  <a:pt x="1593875" y="4606585"/>
                </a:lnTo>
                <a:lnTo>
                  <a:pt x="0" y="4606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26040" y="3858016"/>
            <a:ext cx="1650692" cy="4606585"/>
          </a:xfrm>
          <a:custGeom>
            <a:avLst/>
            <a:gdLst/>
            <a:ahLst/>
            <a:cxnLst/>
            <a:rect l="l" t="t" r="r" b="b"/>
            <a:pathLst>
              <a:path w="1650692" h="4606585">
                <a:moveTo>
                  <a:pt x="0" y="0"/>
                </a:moveTo>
                <a:lnTo>
                  <a:pt x="1650692" y="0"/>
                </a:lnTo>
                <a:lnTo>
                  <a:pt x="1650692" y="4606585"/>
                </a:lnTo>
                <a:lnTo>
                  <a:pt x="0" y="4606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54927" y="4439841"/>
            <a:ext cx="1580055" cy="4606585"/>
          </a:xfrm>
          <a:custGeom>
            <a:avLst/>
            <a:gdLst/>
            <a:ahLst/>
            <a:cxnLst/>
            <a:rect l="l" t="t" r="r" b="b"/>
            <a:pathLst>
              <a:path w="1580055" h="4606585">
                <a:moveTo>
                  <a:pt x="0" y="0"/>
                </a:moveTo>
                <a:lnTo>
                  <a:pt x="1580055" y="0"/>
                </a:lnTo>
                <a:lnTo>
                  <a:pt x="1580055" y="4606585"/>
                </a:lnTo>
                <a:lnTo>
                  <a:pt x="0" y="4606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74199" y="2547623"/>
            <a:ext cx="6410830" cy="149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66"/>
              </a:lnSpc>
            </a:pPr>
            <a:r>
              <a:rPr lang="en-US" sz="9333" spc="-326">
                <a:solidFill>
                  <a:srgbClr val="C00000"/>
                </a:solidFill>
                <a:latin typeface="Open Sans Condensed"/>
              </a:rPr>
              <a:t>p</a:t>
            </a:r>
            <a:r>
              <a:rPr lang="en-US" sz="9333" spc="-326">
                <a:solidFill>
                  <a:srgbClr val="FFC000"/>
                </a:solidFill>
                <a:latin typeface="Open Sans Condensed"/>
              </a:rPr>
              <a:t>E</a:t>
            </a:r>
            <a:r>
              <a:rPr lang="en-US" sz="9333" spc="-326">
                <a:solidFill>
                  <a:srgbClr val="44546A"/>
                </a:solidFill>
                <a:latin typeface="Open Sans Condensed"/>
              </a:rPr>
              <a:t>n</a:t>
            </a:r>
            <a:r>
              <a:rPr lang="en-US" sz="9333" spc="-326">
                <a:solidFill>
                  <a:srgbClr val="00B050"/>
                </a:solidFill>
                <a:latin typeface="Open Sans Condensed"/>
              </a:rPr>
              <a:t>N</a:t>
            </a:r>
            <a:r>
              <a:rPr lang="en-US" sz="9333" spc="-326">
                <a:solidFill>
                  <a:srgbClr val="FF0000"/>
                </a:solidFill>
                <a:latin typeface="Open Sans Condensed"/>
              </a:rPr>
              <a:t>a</a:t>
            </a:r>
            <a:r>
              <a:rPr lang="en-US" sz="9333" spc="-326">
                <a:solidFill>
                  <a:srgbClr val="5B9BD5"/>
                </a:solidFill>
                <a:latin typeface="Open Sans Condensed"/>
              </a:rPr>
              <a:t>N</a:t>
            </a:r>
            <a:r>
              <a:rPr lang="en-US" sz="9333" spc="-326">
                <a:solidFill>
                  <a:srgbClr val="92D050"/>
                </a:solidFill>
                <a:latin typeface="Open Sans Condensed"/>
              </a:rPr>
              <a:t>t</a:t>
            </a:r>
            <a:r>
              <a:rPr lang="en-US" sz="9333" spc="-326">
                <a:solidFill>
                  <a:srgbClr val="000000"/>
                </a:solidFill>
                <a:latin typeface="Open Sans Condensed"/>
              </a:rPr>
              <a:t> </a:t>
            </a:r>
            <a:r>
              <a:rPr lang="en-US" sz="9333" spc="-326">
                <a:solidFill>
                  <a:srgbClr val="4472C4"/>
                </a:solidFill>
                <a:latin typeface="Open Sans Condensed"/>
              </a:rPr>
              <a:t>P</a:t>
            </a:r>
            <a:r>
              <a:rPr lang="en-US" sz="9333" spc="-326">
                <a:solidFill>
                  <a:srgbClr val="FFC000"/>
                </a:solidFill>
                <a:latin typeface="Open Sans Condensed"/>
              </a:rPr>
              <a:t>r</a:t>
            </a:r>
            <a:r>
              <a:rPr lang="en-US" sz="9333" spc="-326">
                <a:solidFill>
                  <a:srgbClr val="C00000"/>
                </a:solidFill>
                <a:latin typeface="Open Sans Condensed"/>
              </a:rPr>
              <a:t>O</a:t>
            </a:r>
            <a:r>
              <a:rPr lang="en-US" sz="9333" spc="-326">
                <a:solidFill>
                  <a:srgbClr val="44546A"/>
                </a:solidFill>
                <a:latin typeface="Open Sans Condensed"/>
              </a:rPr>
              <a:t>j</a:t>
            </a:r>
            <a:r>
              <a:rPr lang="en-US" sz="9333" spc="-326">
                <a:solidFill>
                  <a:srgbClr val="70AD47"/>
                </a:solidFill>
                <a:latin typeface="Open Sans Condensed"/>
              </a:rPr>
              <a:t>E</a:t>
            </a:r>
            <a:r>
              <a:rPr lang="en-US" sz="9333" spc="-326">
                <a:solidFill>
                  <a:srgbClr val="FF0000"/>
                </a:solidFill>
                <a:latin typeface="Open Sans Condensed"/>
              </a:rPr>
              <a:t>c</a:t>
            </a:r>
            <a:r>
              <a:rPr lang="en-US" sz="9333" spc="-326">
                <a:solidFill>
                  <a:srgbClr val="44546A"/>
                </a:solidFill>
                <a:latin typeface="Open Sans Condensed"/>
              </a:rPr>
              <a:t>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7240" y="1387140"/>
            <a:ext cx="5745913" cy="87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6166" spc="555" dirty="0">
                <a:solidFill>
                  <a:srgbClr val="44546A"/>
                </a:solidFill>
                <a:latin typeface="Bangers"/>
              </a:rPr>
              <a:t>Career Research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85168" y="4390987"/>
            <a:ext cx="2752944" cy="288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6"/>
              </a:lnSpc>
            </a:pPr>
            <a:r>
              <a:rPr lang="en-US" sz="2733" spc="-32">
                <a:solidFill>
                  <a:srgbClr val="000000"/>
                </a:solidFill>
                <a:latin typeface="IBM Plex Sans"/>
              </a:rPr>
              <a:t>A fun research project for students to display the research they did about a career of choice.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76200"/>
            <a:ext cx="7683503" cy="9906000"/>
          </a:xfrm>
          <a:custGeom>
            <a:avLst/>
            <a:gdLst/>
            <a:ahLst/>
            <a:cxnLst/>
            <a:rect l="l" t="t" r="r" b="b"/>
            <a:pathLst>
              <a:path w="7683503" h="9906000">
                <a:moveTo>
                  <a:pt x="0" y="0"/>
                </a:moveTo>
                <a:lnTo>
                  <a:pt x="7683503" y="0"/>
                </a:lnTo>
                <a:lnTo>
                  <a:pt x="7683503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14907" y="667931"/>
            <a:ext cx="4528137" cy="50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2"/>
              </a:lnSpc>
            </a:pPr>
            <a:r>
              <a:rPr lang="en-US" sz="3016" spc="298">
                <a:solidFill>
                  <a:srgbClr val="000000"/>
                </a:solidFill>
                <a:latin typeface="Montserrat"/>
              </a:rPr>
              <a:t>My Career Research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2186" y="1323023"/>
            <a:ext cx="2973934" cy="29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6"/>
              </a:lnSpc>
            </a:pPr>
            <a:r>
              <a:rPr lang="en-US" sz="1718" spc="166">
                <a:solidFill>
                  <a:srgbClr val="000000"/>
                </a:solidFill>
                <a:latin typeface="Montserrat"/>
              </a:rPr>
              <a:t>Career I’m researching: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2186" y="1785099"/>
            <a:ext cx="6001560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>
                <a:solidFill>
                  <a:srgbClr val="000000"/>
                </a:solidFill>
                <a:latin typeface="Calibri (MS)"/>
              </a:rPr>
              <a:t>______________________________________________________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3830" y="2721054"/>
            <a:ext cx="1328738" cy="24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Similar Careers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1239" y="7317410"/>
            <a:ext cx="1836953" cy="196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9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What does a typical day look like?</a:t>
            </a:r>
          </a:p>
          <a:p>
            <a:pPr algn="ctr">
              <a:lnSpc>
                <a:spcPts val="2149"/>
              </a:lnSpc>
            </a:pPr>
            <a:endParaRPr lang="en-US" sz="1459" spc="17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48"/>
              </a:lnSpc>
            </a:pPr>
            <a:r>
              <a:rPr lang="en-US" sz="1459" spc="21">
                <a:solidFill>
                  <a:srgbClr val="000000"/>
                </a:solidFill>
                <a:latin typeface="Open Sans"/>
              </a:rPr>
              <a:t>What are my </a:t>
            </a:r>
          </a:p>
          <a:p>
            <a:pPr algn="l">
              <a:lnSpc>
                <a:spcPts val="729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thoughts about this </a:t>
            </a:r>
          </a:p>
          <a:p>
            <a:pPr algn="ctr">
              <a:lnSpc>
                <a:spcPts val="280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career? Is this a</a:t>
            </a:r>
          </a:p>
          <a:p>
            <a:pPr algn="ctr">
              <a:lnSpc>
                <a:spcPts val="796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career I am </a:t>
            </a:r>
          </a:p>
          <a:p>
            <a:pPr algn="ctr">
              <a:lnSpc>
                <a:spcPts val="2736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interested in?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856" y="3483883"/>
            <a:ext cx="1881530" cy="3233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What is the average starting salary? </a:t>
            </a:r>
          </a:p>
          <a:p>
            <a:pPr algn="ctr">
              <a:lnSpc>
                <a:spcPts val="177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What is the median salary? What is the job outlook?</a:t>
            </a:r>
          </a:p>
          <a:p>
            <a:pPr algn="ctr">
              <a:lnSpc>
                <a:spcPts val="1291"/>
              </a:lnSpc>
            </a:pPr>
            <a:endParaRPr lang="en-US" sz="1459" spc="17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48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Do I need to go to </a:t>
            </a:r>
          </a:p>
          <a:p>
            <a:pPr algn="ctr">
              <a:lnSpc>
                <a:spcPts val="729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college? What</a:t>
            </a:r>
          </a:p>
          <a:p>
            <a:pPr algn="l">
              <a:lnSpc>
                <a:spcPts val="280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degree is needed? </a:t>
            </a:r>
          </a:p>
          <a:p>
            <a:pPr algn="r">
              <a:lnSpc>
                <a:spcPts val="2285"/>
              </a:lnSpc>
            </a:pPr>
            <a:endParaRPr lang="en-US" sz="1459" spc="17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3648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Whatare the job </a:t>
            </a:r>
          </a:p>
          <a:p>
            <a:pPr algn="ctr">
              <a:lnSpc>
                <a:spcPts val="729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skills needed to do </a:t>
            </a:r>
          </a:p>
          <a:p>
            <a:pPr algn="ctr">
              <a:lnSpc>
                <a:spcPts val="2803"/>
              </a:lnSpc>
            </a:pPr>
            <a:r>
              <a:rPr lang="en-US" sz="1459" spc="17">
                <a:solidFill>
                  <a:srgbClr val="000000"/>
                </a:solidFill>
                <a:latin typeface="Open Sans"/>
              </a:rPr>
              <a:t>this job?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1394" y="9653988"/>
            <a:ext cx="867337" cy="17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3"/>
              </a:lnSpc>
            </a:pPr>
            <a:r>
              <a:rPr lang="en-US" sz="866" spc="3">
                <a:solidFill>
                  <a:srgbClr val="7F7F7F"/>
                </a:solidFill>
                <a:latin typeface="Calibri (MS)"/>
              </a:rPr>
              <a:t>©Carol Miller 2019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97" y="152400"/>
            <a:ext cx="7683503" cy="9906000"/>
          </a:xfrm>
          <a:custGeom>
            <a:avLst/>
            <a:gdLst/>
            <a:ahLst/>
            <a:cxnLst/>
            <a:rect l="l" t="t" r="r" b="b"/>
            <a:pathLst>
              <a:path w="7683503" h="9906000">
                <a:moveTo>
                  <a:pt x="0" y="0"/>
                </a:moveTo>
                <a:lnTo>
                  <a:pt x="7683503" y="0"/>
                </a:lnTo>
                <a:lnTo>
                  <a:pt x="7683503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21157" y="2434313"/>
            <a:ext cx="1359503" cy="28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 spc="3" dirty="0">
                <a:solidFill>
                  <a:srgbClr val="000000"/>
                </a:solidFill>
                <a:latin typeface="Open Sans"/>
              </a:rPr>
              <a:t>Skills Needed: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23220" y="1829381"/>
            <a:ext cx="2546023" cy="28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 spc="3">
                <a:solidFill>
                  <a:srgbClr val="000000"/>
                </a:solidFill>
                <a:latin typeface="Open Sans"/>
              </a:rPr>
              <a:t>Average Starting Salary: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6067" y="2029206"/>
            <a:ext cx="2889952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>
                <a:solidFill>
                  <a:srgbClr val="000000"/>
                </a:solidFill>
                <a:latin typeface="Calibri (MS)"/>
              </a:rPr>
              <a:t>__________________________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6067" y="2785348"/>
            <a:ext cx="2889952" cy="137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 __________________________ __________________________ __________________________ __________________________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23220" y="2029206"/>
            <a:ext cx="2889952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>
                <a:solidFill>
                  <a:srgbClr val="000000"/>
                </a:solidFill>
                <a:latin typeface="Calibri (MS)"/>
              </a:rPr>
              <a:t>__________________________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23220" y="2785348"/>
            <a:ext cx="2889952" cy="137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766">
                <a:solidFill>
                  <a:srgbClr val="000000"/>
                </a:solidFill>
                <a:latin typeface="Calibri (MS)"/>
              </a:rPr>
              <a:t>__________________________ __________________________ __________________________ __________________________ __________________________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6067" y="4974831"/>
            <a:ext cx="6326276" cy="427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</a:t>
            </a:r>
          </a:p>
          <a:p>
            <a:pPr algn="l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</a:t>
            </a:r>
          </a:p>
          <a:p>
            <a:pPr algn="l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</a:t>
            </a:r>
          </a:p>
          <a:p>
            <a:pPr algn="l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</a:t>
            </a:r>
          </a:p>
          <a:p>
            <a:pPr algn="just">
              <a:lnSpc>
                <a:spcPts val="2100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 __________________________ __________________________ __________________________ __________________________ __________________________ __________________________ __________________________ __________________________ __________________________</a:t>
            </a:r>
          </a:p>
          <a:p>
            <a:pPr algn="l">
              <a:lnSpc>
                <a:spcPts val="4416"/>
              </a:lnSpc>
            </a:pPr>
            <a:r>
              <a:rPr lang="en-US" sz="1766" spc="3" dirty="0">
                <a:solidFill>
                  <a:srgbClr val="000000"/>
                </a:solidFill>
                <a:latin typeface="Open Sans"/>
              </a:rPr>
              <a:t>Similar Careers:</a:t>
            </a:r>
          </a:p>
          <a:p>
            <a:pPr algn="l">
              <a:lnSpc>
                <a:spcPts val="883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_______________________________________________</a:t>
            </a:r>
          </a:p>
          <a:p>
            <a:pPr algn="ctr">
              <a:lnSpc>
                <a:spcPts val="3316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________________________________________</a:t>
            </a:r>
          </a:p>
          <a:p>
            <a:pPr algn="l">
              <a:lnSpc>
                <a:spcPts val="883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_______________________________</a:t>
            </a:r>
          </a:p>
          <a:p>
            <a:pPr algn="l">
              <a:lnSpc>
                <a:spcPts val="3316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_______________________</a:t>
            </a:r>
          </a:p>
          <a:p>
            <a:pPr algn="ctr">
              <a:lnSpc>
                <a:spcPts val="883"/>
              </a:lnSpc>
            </a:pPr>
            <a:r>
              <a:rPr lang="en-US" sz="1766" dirty="0">
                <a:solidFill>
                  <a:srgbClr val="000000"/>
                </a:solidFill>
                <a:latin typeface="Calibri (MS)"/>
              </a:rPr>
              <a:t>________________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067" y="1830829"/>
            <a:ext cx="1595742" cy="2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6"/>
              </a:lnSpc>
            </a:pPr>
            <a:r>
              <a:rPr lang="en-US" sz="1718" spc="3">
                <a:solidFill>
                  <a:srgbClr val="000000"/>
                </a:solidFill>
                <a:latin typeface="Open Sans"/>
              </a:rPr>
              <a:t>Career Cluster: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6067" y="4509764"/>
            <a:ext cx="2794692" cy="51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718" spc="3">
                <a:solidFill>
                  <a:srgbClr val="000000"/>
                </a:solidFill>
                <a:latin typeface="Open Sans"/>
              </a:rPr>
              <a:t>Why I am Interested in this career: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02392" y="4519555"/>
            <a:ext cx="2499531" cy="166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18" spc="3" dirty="0">
                <a:solidFill>
                  <a:srgbClr val="000000"/>
                </a:solidFill>
                <a:latin typeface="Open Sans"/>
              </a:rPr>
              <a:t>Job Outlook:</a:t>
            </a:r>
          </a:p>
          <a:p>
            <a:pPr algn="l">
              <a:lnSpc>
                <a:spcPts val="2114"/>
              </a:lnSpc>
            </a:pPr>
            <a:r>
              <a:rPr lang="en-US" sz="1766" spc="3" dirty="0">
                <a:solidFill>
                  <a:srgbClr val="000000"/>
                </a:solidFill>
                <a:latin typeface="Open Sans"/>
              </a:rPr>
              <a:t>Good</a:t>
            </a:r>
          </a:p>
          <a:p>
            <a:pPr algn="l">
              <a:lnSpc>
                <a:spcPts val="2114"/>
              </a:lnSpc>
            </a:pPr>
            <a:r>
              <a:rPr lang="en-US" sz="1766" spc="3" dirty="0">
                <a:solidFill>
                  <a:srgbClr val="000000"/>
                </a:solidFill>
                <a:latin typeface="Open Sans"/>
              </a:rPr>
              <a:t>Declining</a:t>
            </a:r>
          </a:p>
          <a:p>
            <a:pPr algn="l">
              <a:lnSpc>
                <a:spcPts val="2114"/>
              </a:lnSpc>
            </a:pPr>
            <a:r>
              <a:rPr lang="en-US" sz="1766" spc="3" dirty="0">
                <a:solidFill>
                  <a:srgbClr val="000000"/>
                </a:solidFill>
                <a:latin typeface="Open Sans"/>
              </a:rPr>
              <a:t>On the Rise</a:t>
            </a:r>
          </a:p>
          <a:p>
            <a:pPr algn="l">
              <a:lnSpc>
                <a:spcPts val="927"/>
              </a:lnSpc>
            </a:pPr>
            <a:endParaRPr lang="en-US" sz="1766" spc="3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4297"/>
              </a:lnSpc>
            </a:pPr>
            <a:r>
              <a:rPr lang="en-US" sz="1718" spc="3" dirty="0">
                <a:solidFill>
                  <a:srgbClr val="000000"/>
                </a:solidFill>
                <a:latin typeface="Open Sans"/>
              </a:rPr>
              <a:t>A Typical Day Looks Like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23220" y="2558396"/>
            <a:ext cx="2862243" cy="2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6"/>
              </a:lnSpc>
            </a:pPr>
            <a:r>
              <a:rPr lang="en-US" sz="1718" spc="3">
                <a:solidFill>
                  <a:srgbClr val="000000"/>
                </a:solidFill>
                <a:latin typeface="Open Sans"/>
              </a:rPr>
              <a:t>Training/Education Needed: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27295" y="651853"/>
            <a:ext cx="3981288" cy="50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2"/>
              </a:lnSpc>
            </a:pPr>
            <a:r>
              <a:rPr lang="en-US" sz="3016" spc="298">
                <a:solidFill>
                  <a:srgbClr val="000000"/>
                </a:solidFill>
                <a:latin typeface="Montserrat"/>
              </a:rPr>
              <a:t>My Future Career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31804" y="9255481"/>
            <a:ext cx="1421025" cy="31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66"/>
              </a:lnSpc>
            </a:pPr>
            <a:r>
              <a:rPr lang="en-US" sz="966" spc="2">
                <a:solidFill>
                  <a:srgbClr val="000000"/>
                </a:solidFill>
                <a:latin typeface="Calibri (MS)"/>
              </a:rPr>
              <a:t>Complete the pennant then  cut on the dotted line.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1394" y="9653988"/>
            <a:ext cx="867337" cy="17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3"/>
              </a:lnSpc>
            </a:pPr>
            <a:r>
              <a:rPr lang="en-US" sz="866" spc="3">
                <a:solidFill>
                  <a:srgbClr val="7F7F7F"/>
                </a:solidFill>
                <a:latin typeface="Calibri (MS)"/>
              </a:rPr>
              <a:t>©Carol Miller 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" y="76200"/>
            <a:ext cx="7683503" cy="9906000"/>
          </a:xfrm>
          <a:custGeom>
            <a:avLst/>
            <a:gdLst/>
            <a:ahLst/>
            <a:cxnLst/>
            <a:rect l="l" t="t" r="r" b="b"/>
            <a:pathLst>
              <a:path w="7683503" h="9906000">
                <a:moveTo>
                  <a:pt x="0" y="0"/>
                </a:moveTo>
                <a:lnTo>
                  <a:pt x="7683503" y="0"/>
                </a:lnTo>
                <a:lnTo>
                  <a:pt x="7683503" y="9906000"/>
                </a:lnTo>
                <a:lnTo>
                  <a:pt x="0" y="990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27295" y="651853"/>
            <a:ext cx="3981288" cy="50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2"/>
              </a:lnSpc>
            </a:pPr>
            <a:r>
              <a:rPr lang="en-US" sz="3016" spc="298">
                <a:solidFill>
                  <a:srgbClr val="000000"/>
                </a:solidFill>
                <a:latin typeface="Montserrat"/>
              </a:rPr>
              <a:t>My Future Career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71719" y="8676665"/>
            <a:ext cx="431663" cy="291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6"/>
              </a:lnSpc>
            </a:pPr>
            <a:r>
              <a:rPr lang="en-US" sz="1718" spc="166">
                <a:solidFill>
                  <a:srgbClr val="000000"/>
                </a:solidFill>
                <a:latin typeface="Montserrat"/>
              </a:rPr>
              <a:t>By: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02325" y="8643433"/>
            <a:ext cx="2889952" cy="33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3"/>
              </a:lnSpc>
            </a:pPr>
            <a:r>
              <a:rPr lang="en-US" sz="1766">
                <a:solidFill>
                  <a:srgbClr val="000000"/>
                </a:solidFill>
                <a:latin typeface="Calibri (MS)"/>
              </a:rPr>
              <a:t>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183</Words>
  <Application>Microsoft Office PowerPoint</Application>
  <PresentationFormat>Custom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Open Sans Condensed</vt:lpstr>
      <vt:lpstr>IBM Plex Sans</vt:lpstr>
      <vt:lpstr>Calibri (MS)</vt:lpstr>
      <vt:lpstr>Arial</vt:lpstr>
      <vt:lpstr>Bangers</vt:lpstr>
      <vt:lpstr>Calibri</vt:lpstr>
      <vt:lpstr>Open Sans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CareerResearchPennantProject-1.pdf</dc:title>
  <dc:creator>Sproul, Hugh B.</dc:creator>
  <cp:lastModifiedBy>Sproul, Hugh B.</cp:lastModifiedBy>
  <cp:revision>3</cp:revision>
  <dcterms:created xsi:type="dcterms:W3CDTF">2006-08-16T00:00:00Z</dcterms:created>
  <dcterms:modified xsi:type="dcterms:W3CDTF">2024-01-03T01:56:33Z</dcterms:modified>
  <dc:identifier>DAF3dC4F1IA</dc:identifier>
</cp:coreProperties>
</file>